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0442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3.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96cf5f00099289d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947341f15&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c8420f86b&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语篇提升-七选五</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语篇提升-七选五</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M_5_BD.65_1#f9500b45d?sp=1&amp;pid=1b14cf266&amp;color=0,55,96&amp;mp=1&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earthquake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Francisco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concrete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（水泥</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walls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together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steel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frames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（钢筋框架）.Such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buildings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fall</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10.</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（easy）.</a:t>
            </a:r>
            <a:endParaRPr lang="en-US" altLang="zh-CN" dirty="0"/>
          </a:p>
        </p:txBody>
      </p:sp>
      <p:sp>
        <p:nvSpPr>
          <p:cNvPr id="3" name="QM_5_AN.66_1#f9500b45d.blank?pid=1b14cf266&amp;color=0,55,96&amp;mp=1&amp;vpa=44&amp;vtp=1&amp;bbb=1"/>
          <p:cNvSpPr/>
          <p:nvPr/>
        </p:nvSpPr>
        <p:spPr>
          <a:xfrm>
            <a:off x="9173050" y="228606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easily</a:t>
            </a:r>
            <a:endParaRPr lang="en-US" altLang="zh-CN" dirty="0"/>
          </a:p>
        </p:txBody>
      </p:sp>
      <p:sp>
        <p:nvSpPr>
          <p:cNvPr id="4" name="QB_6_BD.67_1#a84d0b1ec?pid=f9500b45d&amp;color=0,55,96&amp;vtp=1&amp;bbb=1"/>
          <p:cNvSpPr/>
          <p:nvPr/>
        </p:nvSpPr>
        <p:spPr>
          <a:xfrm>
            <a:off x="502920" y="274421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5" name="QB_6_AN.68_1#a84d0b1ec.blank?pid=f9500b45d&amp;color=0,55,96&amp;vpa=45&amp;vtp=1&amp;bbb=1"/>
          <p:cNvSpPr/>
          <p:nvPr/>
        </p:nvSpPr>
        <p:spPr>
          <a:xfrm>
            <a:off x="692626" y="2680082"/>
            <a:ext cx="1182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frightening</a:t>
            </a:r>
            <a:endParaRPr lang="en-US" altLang="zh-CN" dirty="0"/>
          </a:p>
        </p:txBody>
      </p:sp>
      <p:sp>
        <p:nvSpPr>
          <p:cNvPr id="6" name="QB_6_AS.69_1#a84d0b1ec?pid=f9500b45d&amp;color=0,55,96&amp;vtp=1&amp;bbb=1"/>
          <p:cNvSpPr/>
          <p:nvPr/>
        </p:nvSpPr>
        <p:spPr>
          <a:xfrm>
            <a:off x="502920" y="314998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分析句子结构可知，此处应用形容词作表语，修饰事物，应用-ing形式的形容词。</a:t>
            </a:r>
            <a:endParaRPr lang="en-US" altLang="zh-CN" sz="1800" dirty="0"/>
          </a:p>
        </p:txBody>
      </p:sp>
      <p:sp>
        <p:nvSpPr>
          <p:cNvPr id="7" name="QB_6_BD.70_1#442969914?pid=f9500b45d&amp;color=0,55,96&amp;vtp=1&amp;bbb=1"/>
          <p:cNvSpPr/>
          <p:nvPr/>
        </p:nvSpPr>
        <p:spPr>
          <a:xfrm>
            <a:off x="502920" y="355574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a:t>
            </a:r>
            <a:endParaRPr lang="en-US" altLang="zh-CN" sz="1800" dirty="0"/>
          </a:p>
        </p:txBody>
      </p:sp>
      <p:sp>
        <p:nvSpPr>
          <p:cNvPr id="8" name="QB_6_AN.71_1#442969914.blank?pid=f9500b45d&amp;color=0,55,96&amp;vpa=46&amp;vtp=1&amp;bbb=1"/>
          <p:cNvSpPr/>
          <p:nvPr/>
        </p:nvSpPr>
        <p:spPr>
          <a:xfrm>
            <a:off x="692626" y="3504312"/>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9" name="QB_6_AS.72_1#442969914?pid=f9500b45d&amp;color=0,55,96&amp;vtp=1&amp;bbb=1"/>
          <p:cNvSpPr/>
          <p:nvPr/>
        </p:nvSpPr>
        <p:spPr>
          <a:xfrm>
            <a:off x="502920" y="396151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设空处修饰earthquake，表示泛指，应用不定冠词，且earthquake的发音以元音音素开头，故填an。</a:t>
            </a:r>
            <a:endParaRPr lang="en-US" altLang="zh-CN" sz="1800" dirty="0"/>
          </a:p>
        </p:txBody>
      </p:sp>
      <p:sp>
        <p:nvSpPr>
          <p:cNvPr id="10" name="QB_6_BD.73_1#c414f12fe?pid=f9500b45d&amp;color=0,55,96&amp;vtp=1&amp;bbb=1"/>
          <p:cNvSpPr/>
          <p:nvPr/>
        </p:nvSpPr>
        <p:spPr>
          <a:xfrm>
            <a:off x="502920" y="436727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1" name="QB_6_AN.74_1#c414f12fe.blank?pid=f9500b45d&amp;color=0,55,96&amp;vpa=47&amp;vtp=1&amp;bbb=1"/>
          <p:cNvSpPr/>
          <p:nvPr/>
        </p:nvSpPr>
        <p:spPr>
          <a:xfrm>
            <a:off x="692626" y="4315842"/>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which</a:t>
            </a:r>
            <a:endParaRPr lang="en-US" altLang="zh-CN" dirty="0"/>
          </a:p>
        </p:txBody>
      </p:sp>
      <p:sp>
        <p:nvSpPr>
          <p:cNvPr id="12" name="QB_6_AS.75_1#c414f12fe?pid=f9500b45d&amp;color=0,55,96&amp;vtp=1&amp;bbb=1&amp;hb=1"/>
          <p:cNvSpPr/>
          <p:nvPr/>
        </p:nvSpPr>
        <p:spPr>
          <a:xfrm>
            <a:off x="502920" y="4778059"/>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设空处引导非限制性定语从句，指代前面整句话，且关系词在从句中作主语，</a:t>
            </a:r>
            <a:r>
              <a:rPr lang="en-US" altLang="zh-CN" sz="1800" b="0" i="0">
                <a:solidFill>
                  <a:srgbClr val="003760"/>
                </a:solidFill>
                <a:latin typeface="Times New Roman" pitchFamily="34" charset="0"/>
                <a:ea typeface="微软雅黑" pitchFamily="34" charset="-122"/>
                <a:cs typeface="Times New Roman" pitchFamily="34" charset="-120"/>
              </a:rPr>
              <a:t>应用关系代词which</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引导</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1" end="1"/>
                                            </p:txEl>
                                          </p:spTgt>
                                        </p:tgtEl>
                                        <p:attrNameLst>
                                          <p:attrName>style.visibility</p:attrName>
                                        </p:attrNameLst>
                                      </p:cBhvr>
                                      <p:to>
                                        <p:strVal val="visible"/>
                                      </p:to>
                                    </p:set>
                                    <p:animEffect transition="in" filter="fade">
                                      <p:cBhvr>
                                        <p:cTn id="61"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8" grpId="0" build="p" animBg="1"/>
      <p:bldP spid="9" grpId="0" build="p" animBg="1"/>
      <p:bldP spid="11" grpId="0" build="p" animBg="1"/>
      <p:bldP spid="1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B_6_BD.76_1#73f5851ef?pid=f9500b45d&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3" name="QB_6_AN.77_1#73f5851ef.blank?pid=f9500b45d&amp;color=0,55,96&amp;mp=1&amp;vpa=48&amp;vtp=1&amp;bbb=1"/>
          <p:cNvSpPr/>
          <p:nvPr/>
        </p:nvSpPr>
        <p:spPr>
          <a:xfrm>
            <a:off x="679926" y="1457325"/>
            <a:ext cx="12080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injured</a:t>
            </a:r>
            <a:endParaRPr lang="en-US" altLang="zh-CN" dirty="0"/>
          </a:p>
        </p:txBody>
      </p:sp>
      <p:sp>
        <p:nvSpPr>
          <p:cNvPr id="4" name="QB_6_AS.78_1#73f5851ef?pid=f9500b45d&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设空处在句中作谓语，people与injure之间是被动关系，应用被动语态；</a:t>
            </a:r>
            <a:r>
              <a:rPr lang="en-US" altLang="zh-CN" sz="1800" b="0" i="0">
                <a:solidFill>
                  <a:srgbClr val="003760"/>
                </a:solidFill>
                <a:latin typeface="Times New Roman" pitchFamily="34" charset="0"/>
                <a:ea typeface="微软雅黑" pitchFamily="34" charset="-122"/>
                <a:cs typeface="Times New Roman" pitchFamily="34" charset="-120"/>
              </a:rPr>
              <a:t>且此处叙述的是客观事实，</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应用一般现在时</a:t>
            </a:r>
            <a:r>
              <a:rPr lang="en-US" altLang="zh-CN" b="0" i="0" dirty="0">
                <a:solidFill>
                  <a:srgbClr val="003760"/>
                </a:solidFill>
                <a:latin typeface="Times New Roman" pitchFamily="34" charset="0"/>
                <a:ea typeface="微软雅黑" pitchFamily="34" charset="-122"/>
                <a:cs typeface="Times New Roman" pitchFamily="34" charset="-120"/>
              </a:rPr>
              <a:t>；主语thousands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people是复数概念，谓语应用复数形式。</a:t>
            </a:r>
            <a:endParaRPr lang="en-US" altLang="zh-CN" dirty="0"/>
          </a:p>
        </p:txBody>
      </p:sp>
      <p:sp>
        <p:nvSpPr>
          <p:cNvPr id="5" name="QB_6_BD.79_1#59e2acee4?pid=f9500b45d&amp;color=0,55,96&amp;vtp=1&amp;bbb=1"/>
          <p:cNvSpPr/>
          <p:nvPr/>
        </p:nvSpPr>
        <p:spPr>
          <a:xfrm>
            <a:off x="502920" y="27280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6" name="QB_6_AN.80_1#59e2acee4.blank?pid=f9500b45d&amp;color=0,55,96&amp;vpa=49&amp;vtp=1&amp;bbb=1"/>
          <p:cNvSpPr/>
          <p:nvPr/>
        </p:nvSpPr>
        <p:spPr>
          <a:xfrm>
            <a:off x="654526" y="2663888"/>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but/yet</a:t>
            </a:r>
            <a:endParaRPr lang="en-US" altLang="zh-CN" dirty="0"/>
          </a:p>
        </p:txBody>
      </p:sp>
      <p:sp>
        <p:nvSpPr>
          <p:cNvPr id="7" name="QB_6_AS.81_1#59e2acee4?pid=f9500b45d&amp;color=0,55,96&amp;vtp=1&amp;bbb=1"/>
          <p:cNvSpPr/>
          <p:nvPr/>
        </p:nvSpPr>
        <p:spPr>
          <a:xfrm>
            <a:off x="502920" y="31337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根据上下文可知，前后句之间是转折关系，应用表示转折的连词连接。</a:t>
            </a:r>
            <a:endParaRPr lang="en-US" altLang="zh-CN" sz="1800" dirty="0"/>
          </a:p>
        </p:txBody>
      </p:sp>
      <p:sp>
        <p:nvSpPr>
          <p:cNvPr id="8" name="QB_6_BD.82_1#f111a8622?pid=f9500b45d&amp;color=0,55,96&amp;vtp=1&amp;bbb=1"/>
          <p:cNvSpPr/>
          <p:nvPr/>
        </p:nvSpPr>
        <p:spPr>
          <a:xfrm>
            <a:off x="502920" y="35395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83_1#f111a8622.blank?pid=f9500b45d&amp;color=0,55,96&amp;vpa=50&amp;vtp=1&amp;bbb=1"/>
          <p:cNvSpPr/>
          <p:nvPr/>
        </p:nvSpPr>
        <p:spPr>
          <a:xfrm>
            <a:off x="667226" y="3475418"/>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powerful</a:t>
            </a:r>
            <a:endParaRPr lang="en-US" altLang="zh-CN" dirty="0"/>
          </a:p>
        </p:txBody>
      </p:sp>
      <p:sp>
        <p:nvSpPr>
          <p:cNvPr id="10" name="QB_6_AS.84_1#f111a8622?pid=f9500b45d&amp;color=0,55,96&amp;vtp=1&amp;bbb=1"/>
          <p:cNvSpPr/>
          <p:nvPr/>
        </p:nvSpPr>
        <p:spPr>
          <a:xfrm>
            <a:off x="502920" y="39453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设空处作定语，修饰名词forces，应用形容词。</a:t>
            </a:r>
            <a:endParaRPr lang="en-US" altLang="zh-CN" sz="1800" dirty="0"/>
          </a:p>
        </p:txBody>
      </p:sp>
      <p:sp>
        <p:nvSpPr>
          <p:cNvPr id="11" name="QB_6_BD.85_1#b302550e8?pid=f9500b45d&amp;color=0,55,96&amp;vtp=1&amp;bbb=1"/>
          <p:cNvSpPr/>
          <p:nvPr/>
        </p:nvSpPr>
        <p:spPr>
          <a:xfrm>
            <a:off x="502920" y="435108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12" name="QB_6_AN.86_1#b302550e8.blank?pid=f9500b45d&amp;color=0,55,96&amp;vpa=51&amp;vtp=1&amp;bbb=1"/>
          <p:cNvSpPr/>
          <p:nvPr/>
        </p:nvSpPr>
        <p:spPr>
          <a:xfrm>
            <a:off x="654526" y="4299648"/>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distance</a:t>
            </a:r>
            <a:endParaRPr lang="en-US" altLang="zh-CN" dirty="0"/>
          </a:p>
        </p:txBody>
      </p:sp>
      <p:sp>
        <p:nvSpPr>
          <p:cNvPr id="13" name="QB_6_AS.87_1#b302550e8?pid=f9500b45d&amp;color=0,55,96&amp;vtp=1&amp;bbb=1"/>
          <p:cNvSpPr/>
          <p:nvPr/>
        </p:nvSpPr>
        <p:spPr>
          <a:xfrm>
            <a:off x="502920" y="475684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设空处前有形容词long和不定冠词a修饰，应用名词单数形式。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6_BD.88_1#7d0fea127?pid=f9500b45d&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3" name="QB_6_AN.89_1#7d0fea127.blank?pid=f9500b45d&amp;color=0,55,96&amp;mp=1&amp;vpa=52&amp;vtp=1&amp;bbb=1"/>
          <p:cNvSpPr/>
          <p:nvPr/>
        </p:nvSpPr>
        <p:spPr>
          <a:xfrm>
            <a:off x="679926" y="144462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breaking</a:t>
            </a:r>
            <a:endParaRPr lang="en-US" altLang="zh-CN" dirty="0"/>
          </a:p>
        </p:txBody>
      </p:sp>
      <p:sp>
        <p:nvSpPr>
          <p:cNvPr id="4" name="QB_6_AS.90_1#7d0fea127?pid=f9500b45d&amp;color=0,55,96&amp;vtp=1&amp;bbb=1&amp;hb=1"/>
          <p:cNvSpPr/>
          <p:nvPr/>
        </p:nvSpPr>
        <p:spPr>
          <a:xfrm>
            <a:off x="502920" y="190823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设空处应用非谓语动词作状语，且These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waves与break之间为逻辑上的主动关系，应用现在分词形式。</a:t>
            </a:r>
            <a:endParaRPr lang="en-US" altLang="zh-CN" dirty="0"/>
          </a:p>
        </p:txBody>
      </p:sp>
      <p:sp>
        <p:nvSpPr>
          <p:cNvPr id="5" name="QB_6_BD.91_1#19de9993f?pid=f9500b45d&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6" name="QB_6_AN.92_1#19de9993f.blank?pid=f9500b45d&amp;color=0,55,96&amp;vpa=53&amp;vtp=1&amp;bbb=1"/>
          <p:cNvSpPr/>
          <p:nvPr/>
        </p:nvSpPr>
        <p:spPr>
          <a:xfrm>
            <a:off x="679926" y="2262568"/>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itself</a:t>
            </a:r>
            <a:endParaRPr lang="en-US" altLang="zh-CN" dirty="0"/>
          </a:p>
        </p:txBody>
      </p:sp>
      <p:sp>
        <p:nvSpPr>
          <p:cNvPr id="7" name="QB_6_AS.93_1#19de9993f?pid=f9500b45d&amp;color=0,55,96&amp;vtp=1&amp;bbb=1&amp;hb=1"/>
          <p:cNvSpPr/>
          <p:nvPr/>
        </p:nvSpPr>
        <p:spPr>
          <a:xfrm>
            <a:off x="502920" y="272478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句意为：有时它们对建筑物的破坏比地震本身还要大。根据句意可知，此处表示“地震本身</a:t>
            </a:r>
            <a:r>
              <a:rPr lang="en-US" altLang="zh-CN" sz="1800" b="0" i="0">
                <a:solidFill>
                  <a:srgbClr val="003760"/>
                </a:solidFill>
                <a:latin typeface="Times New Roman" pitchFamily="34" charset="0"/>
                <a:ea typeface="微软雅黑" pitchFamily="34" charset="-122"/>
                <a:cs typeface="Times New Roman" pitchFamily="34" charset="-120"/>
              </a:rPr>
              <a:t>”，应用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反身代词</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8" name="QB_6_BD.94_1#4cf5c0a3b?pid=f9500b45d&amp;color=0,55,96&amp;vtp=1&amp;bbb=1"/>
          <p:cNvSpPr/>
          <p:nvPr/>
        </p:nvSpPr>
        <p:spPr>
          <a:xfrm>
            <a:off x="502920" y="35522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9" name="QB_6_AN.95_1#4cf5c0a3b.blank?pid=f9500b45d&amp;color=0,55,96&amp;vpa=54&amp;vtp=1&amp;bbb=1"/>
          <p:cNvSpPr/>
          <p:nvPr/>
        </p:nvSpPr>
        <p:spPr>
          <a:xfrm>
            <a:off x="756126" y="3488118"/>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easily</a:t>
            </a:r>
            <a:endParaRPr lang="en-US" altLang="zh-CN" dirty="0"/>
          </a:p>
        </p:txBody>
      </p:sp>
      <p:sp>
        <p:nvSpPr>
          <p:cNvPr id="10" name="QB_6_AS.96_1#4cf5c0a3b?pid=f9500b45d&amp;color=0,55,96&amp;vtp=1&amp;bbb=1"/>
          <p:cNvSpPr/>
          <p:nvPr/>
        </p:nvSpPr>
        <p:spPr>
          <a:xfrm>
            <a:off x="502920" y="39580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设空处修饰动词短语burn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fall，应用副词形式。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4_BD.97_1#d2862e5a1?pid=c8420f86b&amp;color=0,55,96&amp;vtp=1&amp;bt=1&amp;bbb=1&amp;h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[河南南阳六校联考2024高一月考]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major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deaths.1.</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tragedies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key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steps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prepare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yourself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flood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emergency.</a:t>
            </a:r>
            <a:endParaRPr lang="en-US" altLang="zh-CN" dirty="0"/>
          </a:p>
        </p:txBody>
      </p:sp>
      <p:sp>
        <p:nvSpPr>
          <p:cNvPr id="3" name="QM_4_BD.97_2#d2862e5a1?sp=1&amp;pid=c8420f86b&amp;color=0,55,96&amp;vtp=1&amp;bbb=1&amp;hb=1"/>
          <p:cNvSpPr/>
          <p:nvPr/>
        </p:nvSpPr>
        <p:spPr>
          <a:xfrm>
            <a:off x="502920" y="275209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informed,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informed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conditions.2.</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investigate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where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damage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caused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safety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plan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family.</a:t>
            </a:r>
            <a:endParaRPr lang="en-US" altLang="zh-CN" dirty="0"/>
          </a:p>
        </p:txBody>
      </p:sp>
      <p:sp>
        <p:nvSpPr>
          <p:cNvPr id="4" name="QM_4_AN.98_1#d2862e5a1.blank?pid=c8420f86b&amp;color=0,55,96&amp;vpa=55&amp;vtp=1"/>
          <p:cNvSpPr/>
          <p:nvPr/>
        </p:nvSpPr>
        <p:spPr>
          <a:xfrm>
            <a:off x="1321276" y="1897380"/>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5" name="QM_4_AN.99_1#d2862e5a1.blank?pid=c8420f86b&amp;color=0,55,96&amp;vpa=56&amp;vtp=1"/>
          <p:cNvSpPr/>
          <p:nvPr/>
        </p:nvSpPr>
        <p:spPr>
          <a:xfrm>
            <a:off x="2502376" y="355981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M_4_BD.100_1#d2862e5a1?sp=1&amp;pid=c8420f86b&amp;color=0,55,96&amp;vtp=1&amp;bt=1&amp;bbb=1&amp;h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Update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emergency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kits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up-to-date.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protect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multiple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water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along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essential</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supplies.3.</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i="0">
                <a:solidFill>
                  <a:srgbClr val="003760"/>
                </a:solidFill>
                <a:latin typeface="SimSun" pitchFamily="34" charset="0"/>
                <a:ea typeface="SimSun" pitchFamily="34" charset="-122"/>
                <a:cs typeface="SimSun" pitchFamily="34" charset="-120"/>
              </a:rPr>
              <a:t>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M_4_BD.100_2#d2862e5a1?sp=1&amp;pid=c8420f86b&amp;color=0,55,96&amp;vtp=1&amp;bbb=1&amp;hb=1"/>
          <p:cNvSpPr/>
          <p:nvPr/>
        </p:nvSpPr>
        <p:spPr>
          <a:xfrm>
            <a:off x="502920" y="3168334"/>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Secure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home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property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bodily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injury.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Furniture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secure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electrical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water.4.</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sandbags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immediately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buy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much-needed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preparing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escape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home.</a:t>
            </a:r>
            <a:endParaRPr lang="en-US" altLang="zh-CN" dirty="0"/>
          </a:p>
        </p:txBody>
      </p:sp>
      <p:sp>
        <p:nvSpPr>
          <p:cNvPr id="4" name="QM_4_AN.101_1#d2862e5a1.blank?pid=c8420f86b&amp;color=0,55,96&amp;vpa=57&amp;vtp=1"/>
          <p:cNvSpPr/>
          <p:nvPr/>
        </p:nvSpPr>
        <p:spPr>
          <a:xfrm>
            <a:off x="4712176" y="271786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5" name="QM_4_AN.102_1#d2862e5a1.blank?pid=c8420f86b&amp;color=0,55,96&amp;vpa=58&amp;vtp=1"/>
          <p:cNvSpPr/>
          <p:nvPr/>
        </p:nvSpPr>
        <p:spPr>
          <a:xfrm>
            <a:off x="6185440" y="4395154"/>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M_4_BD.103_1#d2862e5a1?sp=1&amp;pid=c8420f86b&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Practise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emergency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implement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（实施）</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directly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opportunity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arise</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disasters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family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members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emergency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situation.</a:t>
            </a:r>
            <a:endParaRPr lang="en-US" altLang="zh-CN" dirty="0"/>
          </a:p>
        </p:txBody>
      </p:sp>
      <p:sp>
        <p:nvSpPr>
          <p:cNvPr id="3" name="QM_4_AN.104_1#d2862e5a1.blank?pid=c8420f86b&amp;color=0,55,96&amp;vpa=59&amp;vtp=1"/>
          <p:cNvSpPr/>
          <p:nvPr/>
        </p:nvSpPr>
        <p:spPr>
          <a:xfrm>
            <a:off x="1124426" y="35770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M_4_BD.105_1#d2862e5a1?pid=c8420f86b&amp;color=0,55,96&amp;mp=1&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stopped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.Invest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sandbags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storms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coming</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disasters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waterproof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items</a:t>
            </a:r>
            <a:endParaRPr lang="en-US" altLang="zh-CN" sz="1800" dirty="0"/>
          </a:p>
        </p:txBody>
      </p:sp>
      <p:sp>
        <p:nvSpPr>
          <p:cNvPr id="3" name="QM_4_EX.106_1#d2862e5a1?pid=c8420f86b&amp;color=0,55,96&amp;vtp=1&amp;bbb=1&amp;hb=1"/>
          <p:cNvSpPr/>
          <p:nvPr/>
        </p:nvSpPr>
        <p:spPr>
          <a:xfrm>
            <a:off x="502920" y="439039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主要说明了洪水对城市基础设施和生命有潜在威胁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并提供了五个关键</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步骤来应对洪水紧急情况</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B_5_BD.107_1#d2db11c93?pid=d2862e5a1&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5_AN.108_1#d2db11c93.blank?pid=d2862e5a1&amp;color=0,55,96&amp;mp=1&amp;vpa=60&amp;vtp=1"/>
          <p:cNvSpPr/>
          <p:nvPr/>
        </p:nvSpPr>
        <p:spPr>
          <a:xfrm>
            <a:off x="679926" y="1457325"/>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4" name="QB_5_AS.109_1#d2db11c93?pid=d2862e5a1&amp;color=0,55,96&amp;vtp=1&amp;bbb=1&amp;hb=1"/>
          <p:cNvSpPr/>
          <p:nvPr/>
        </p:nvSpPr>
        <p:spPr>
          <a:xfrm>
            <a:off x="502920" y="19132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根据语境可知，设空处应是状语从句，F项（虽然洪水是最危险的自然灾害之一</a:t>
            </a:r>
            <a:r>
              <a:rPr lang="en-US" altLang="zh-CN" sz="1800" b="0" i="0">
                <a:solidFill>
                  <a:srgbClr val="003760"/>
                </a:solidFill>
                <a:latin typeface="Times New Roman" pitchFamily="34" charset="0"/>
                <a:ea typeface="微软雅黑" pitchFamily="34" charset="-122"/>
                <a:cs typeface="Times New Roman" pitchFamily="34" charset="-120"/>
              </a:rPr>
              <a:t>）引导让步状语从</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句</a:t>
            </a:r>
            <a:r>
              <a:rPr lang="en-US" altLang="zh-CN" b="0" i="0" dirty="0">
                <a:solidFill>
                  <a:srgbClr val="003760"/>
                </a:solidFill>
                <a:latin typeface="Times New Roman" pitchFamily="34" charset="0"/>
                <a:ea typeface="微软雅黑" pitchFamily="34" charset="-122"/>
                <a:cs typeface="Times New Roman" pitchFamily="34" charset="-120"/>
              </a:rPr>
              <a:t>，符合语境，与下句构成主从复合句。</a:t>
            </a:r>
            <a:endParaRPr lang="en-US" altLang="zh-CN" dirty="0"/>
          </a:p>
        </p:txBody>
      </p:sp>
      <p:sp>
        <p:nvSpPr>
          <p:cNvPr id="5" name="QB_5_BD.110_1#a9cdcd0bd?pid=d2862e5a1&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5_AN.111_1#a9cdcd0bd.blank?pid=d2862e5a1&amp;color=0,55,96&amp;vpa=61&amp;vtp=1"/>
          <p:cNvSpPr/>
          <p:nvPr/>
        </p:nvSpPr>
        <p:spPr>
          <a:xfrm>
            <a:off x="654526" y="26892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B_5_AS.112_1#a9cdcd0bd?pid=d2862e5a1&amp;color=0,55,96&amp;vtp=1&amp;bbb=1&amp;hb=1"/>
          <p:cNvSpPr/>
          <p:nvPr/>
        </p:nvSpPr>
        <p:spPr>
          <a:xfrm>
            <a:off x="502920" y="3151505"/>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上文“One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conditions.”提出要了解天气状况，由此可知，设空处应与了解天气状况有关，D项</a:t>
            </a:r>
            <a:r>
              <a:rPr lang="en-US" altLang="zh-CN" sz="1800" b="0" i="0">
                <a:solidFill>
                  <a:srgbClr val="003760"/>
                </a:solidFill>
                <a:latin typeface="Times New Roman" pitchFamily="34" charset="0"/>
                <a:ea typeface="微软雅黑" pitchFamily="34" charset="-122"/>
                <a:cs typeface="Times New Roman" pitchFamily="34" charset="-120"/>
              </a:rPr>
              <a:t>（密切关注当</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前暴风雨的发展</a:t>
            </a:r>
            <a:r>
              <a:rPr lang="en-US" altLang="zh-CN" b="0" i="0" dirty="0">
                <a:solidFill>
                  <a:srgbClr val="003760"/>
                </a:solidFill>
                <a:latin typeface="Times New Roman" pitchFamily="34" charset="0"/>
                <a:ea typeface="微软雅黑" pitchFamily="34" charset="-122"/>
                <a:cs typeface="Times New Roman" pitchFamily="34" charset="-120"/>
              </a:rPr>
              <a:t>）承接上文，强调关注暴风雨的发展情况，符合语境。</a:t>
            </a:r>
            <a:endParaRPr lang="en-US" altLang="zh-CN" dirty="0"/>
          </a:p>
        </p:txBody>
      </p:sp>
      <p:sp>
        <p:nvSpPr>
          <p:cNvPr id="8" name="QB_5_BD.113_1#aaa5f38c4?pid=d2862e5a1&amp;color=0,55,96&amp;vtp=1&amp;bbb=1"/>
          <p:cNvSpPr/>
          <p:nvPr/>
        </p:nvSpPr>
        <p:spPr>
          <a:xfrm>
            <a:off x="502920" y="439108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5_AN.114_1#aaa5f38c4.blank?pid=d2862e5a1&amp;color=0,55,96&amp;vpa=62&amp;vtp=1"/>
          <p:cNvSpPr/>
          <p:nvPr/>
        </p:nvSpPr>
        <p:spPr>
          <a:xfrm>
            <a:off x="654526" y="433965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10" name="QB_5_AS.115_1#aaa5f38c4?pid=d2862e5a1&amp;color=0,55,96&amp;vtp=1&amp;bbb=1&amp;hb=1"/>
          <p:cNvSpPr/>
          <p:nvPr/>
        </p:nvSpPr>
        <p:spPr>
          <a:xfrm>
            <a:off x="502920" y="480187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上文列举了急救包里应该准备的一些物品，设空处也应与急救物品有关，</a:t>
            </a:r>
            <a:r>
              <a:rPr lang="en-US" altLang="zh-CN" sz="1800" b="0" i="0">
                <a:solidFill>
                  <a:srgbClr val="003760"/>
                </a:solidFill>
                <a:latin typeface="Times New Roman" pitchFamily="34" charset="0"/>
                <a:ea typeface="微软雅黑" pitchFamily="34" charset="-122"/>
                <a:cs typeface="Times New Roman" pitchFamily="34" charset="-120"/>
              </a:rPr>
              <a:t>G项强调要准备救生衣和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其他防水的生存物品</a:t>
            </a:r>
            <a:r>
              <a:rPr lang="en-US" altLang="zh-CN" b="0" i="0" dirty="0">
                <a:solidFill>
                  <a:srgbClr val="003760"/>
                </a:solidFill>
                <a:latin typeface="Times New Roman" pitchFamily="34" charset="0"/>
                <a:ea typeface="微软雅黑" pitchFamily="34" charset="-122"/>
                <a:cs typeface="Times New Roman" pitchFamily="34" charset="-120"/>
              </a:rPr>
              <a:t>，与上文构成并列关系，符合语境。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B_5_BD.116_1#548932c02?pid=d2862e5a1&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5_AN.117_1#548932c02.blank?pid=d2862e5a1&amp;color=0,55,96&amp;mp=1&amp;vpa=63&amp;vtp=1"/>
          <p:cNvSpPr/>
          <p:nvPr/>
        </p:nvSpPr>
        <p:spPr>
          <a:xfrm>
            <a:off x="667226" y="14573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B_5_AS.118_1#548932c02?pid=d2862e5a1&amp;color=0,55,96&amp;vtp=1&amp;bbb=1&amp;hb=1"/>
          <p:cNvSpPr/>
          <p:nvPr/>
        </p:nvSpPr>
        <p:spPr>
          <a:xfrm>
            <a:off x="502920" y="1913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下文“Having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sandbags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immediately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escape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home.”介绍了沙袋在洪水来袭时的作用，由此可知</a:t>
            </a:r>
            <a:r>
              <a:rPr lang="en-US" altLang="zh-CN" sz="1800" b="0" i="0">
                <a:solidFill>
                  <a:srgbClr val="003760"/>
                </a:solidFill>
                <a:latin typeface="Times New Roman" pitchFamily="34" charset="0"/>
                <a:ea typeface="微软雅黑" pitchFamily="34" charset="-122"/>
                <a:cs typeface="Times New Roman" pitchFamily="34" charset="-120"/>
              </a:rPr>
              <a:t>，设空处应与沙袋</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有关</a:t>
            </a:r>
            <a:r>
              <a:rPr lang="en-US" altLang="zh-CN" b="0" i="0" dirty="0">
                <a:solidFill>
                  <a:srgbClr val="003760"/>
                </a:solidFill>
                <a:latin typeface="Times New Roman" pitchFamily="34" charset="0"/>
                <a:ea typeface="微软雅黑" pitchFamily="34" charset="-122"/>
                <a:cs typeface="Times New Roman" pitchFamily="34" charset="-120"/>
              </a:rPr>
              <a:t>，C项建议购买沙袋并放在家中，与本段主题一致，符合语境。</a:t>
            </a:r>
            <a:endParaRPr lang="en-US" altLang="zh-CN" dirty="0"/>
          </a:p>
        </p:txBody>
      </p:sp>
      <p:sp>
        <p:nvSpPr>
          <p:cNvPr id="5" name="QB_5_BD.119_1#a1bafe21e?pid=d2862e5a1&amp;color=0,55,96&amp;vtp=1&amp;bbb=1"/>
          <p:cNvSpPr/>
          <p:nvPr/>
        </p:nvSpPr>
        <p:spPr>
          <a:xfrm>
            <a:off x="502920" y="31528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5_AN.120_1#a1bafe21e.blank?pid=d2862e5a1&amp;color=0,55,96&amp;vpa=64&amp;vtp=1"/>
          <p:cNvSpPr/>
          <p:nvPr/>
        </p:nvSpPr>
        <p:spPr>
          <a:xfrm>
            <a:off x="667226" y="310140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B_5_AS.121_1#a1bafe21e?pid=d2862e5a1&amp;color=0,55,96&amp;vtp=1&amp;bbb=1&amp;hb=1"/>
          <p:cNvSpPr/>
          <p:nvPr/>
        </p:nvSpPr>
        <p:spPr>
          <a:xfrm>
            <a:off x="502920" y="356362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设空处是本段小标题。</a:t>
            </a:r>
            <a:r>
              <a:rPr lang="en-US" altLang="zh-CN" sz="1800" b="0" i="0">
                <a:solidFill>
                  <a:srgbClr val="003760"/>
                </a:solidFill>
                <a:latin typeface="Times New Roman" pitchFamily="34" charset="0"/>
                <a:ea typeface="微软雅黑" pitchFamily="34" charset="-122"/>
                <a:cs typeface="Times New Roman" pitchFamily="34" charset="-120"/>
              </a:rPr>
              <a:t>下文建议让所有家人和所有的宠物家庭成员待在一起并在你的视线范围内，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b="0" i="0" dirty="0">
                <a:solidFill>
                  <a:srgbClr val="003760"/>
                </a:solidFill>
                <a:latin typeface="Times New Roman" pitchFamily="34" charset="0"/>
                <a:ea typeface="微软雅黑" pitchFamily="34" charset="-122"/>
                <a:cs typeface="Times New Roman" pitchFamily="34" charset="-120"/>
              </a:rPr>
              <a:t>项是对本段内容的概括，适合作本段小标题。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4942e8ba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6</a:t>
            </a:r>
            <a:endParaRPr lang="en-US" altLang="zh-CN" sz="5400" dirty="0"/>
          </a:p>
        </p:txBody>
      </p:sp>
      <p:sp>
        <p:nvSpPr>
          <p:cNvPr id="3" name="C_1_BD#4942e8bae.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Disaster</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hope</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d3205561a.fixed?pid=4942e8bae&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Ⅲ</a:t>
            </a:r>
            <a:endParaRPr lang="en-US" altLang="zh-CN" sz="4000" dirty="0"/>
          </a:p>
        </p:txBody>
      </p:sp>
      <p:sp>
        <p:nvSpPr>
          <p:cNvPr id="3" name="C_2_BD#d3205561a.fixed?pid=4942e8bae&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Developing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Presenting</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&amp;</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Reflection</a:t>
            </a:r>
            <a:endParaRPr lang="en-US" altLang="zh-CN" sz="43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6ef399b37?pid=947341f1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8fcb702de?pid=6ef399b37&amp;color=0,55,96&amp;vtp=1&amp;bb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conference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活动）.</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2.Shut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window,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（否则）</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volunteer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homeless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（收容所）.</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4.Global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warming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posing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（威胁）</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human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survival.</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（充足的）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problem.</a:t>
            </a:r>
            <a:endParaRPr lang="en-US" altLang="zh-CN" sz="1800" dirty="0"/>
          </a:p>
        </p:txBody>
      </p:sp>
      <p:sp>
        <p:nvSpPr>
          <p:cNvPr id="4" name="QB_5_AN.2_1#8fcb702de.blank?pid=6ef399b37&amp;color=0,55,96&amp;vpa=1&amp;vtp=1&amp;bbb=1"/>
          <p:cNvSpPr/>
          <p:nvPr/>
        </p:nvSpPr>
        <p:spPr>
          <a:xfrm>
            <a:off x="4794726" y="197814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vent</a:t>
            </a:r>
            <a:endParaRPr lang="en-US" altLang="zh-CN" dirty="0"/>
          </a:p>
        </p:txBody>
      </p:sp>
      <p:sp>
        <p:nvSpPr>
          <p:cNvPr id="6" name="QB_5_AN.4_1#8fcb702de.blank?pid=6ef399b37&amp;color=0,55,96&amp;vpa=2&amp;vtp=1&amp;bbb=1"/>
          <p:cNvSpPr/>
          <p:nvPr/>
        </p:nvSpPr>
        <p:spPr>
          <a:xfrm>
            <a:off x="2627217" y="239724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therwise</a:t>
            </a:r>
            <a:endParaRPr lang="en-US" altLang="zh-CN" dirty="0"/>
          </a:p>
        </p:txBody>
      </p:sp>
      <p:sp>
        <p:nvSpPr>
          <p:cNvPr id="8" name="QB_5_AN.6_1#8fcb702de.blank?pid=6ef399b37&amp;color=0,55,96&amp;vpa=3&amp;vtp=1&amp;bbb=1"/>
          <p:cNvSpPr/>
          <p:nvPr/>
        </p:nvSpPr>
        <p:spPr>
          <a:xfrm>
            <a:off x="4832826" y="2816345"/>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helter</a:t>
            </a:r>
            <a:endParaRPr lang="en-US" altLang="zh-CN" dirty="0"/>
          </a:p>
        </p:txBody>
      </p:sp>
      <p:sp>
        <p:nvSpPr>
          <p:cNvPr id="10" name="QB_5_AN.8_1#8fcb702de.blank?pid=6ef399b37&amp;color=0,55,96&amp;vpa=4&amp;vtp=1&amp;bbb=1"/>
          <p:cNvSpPr/>
          <p:nvPr/>
        </p:nvSpPr>
        <p:spPr>
          <a:xfrm>
            <a:off x="3613626" y="3235445"/>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hreat</a:t>
            </a:r>
            <a:endParaRPr lang="en-US" altLang="zh-CN" dirty="0"/>
          </a:p>
        </p:txBody>
      </p:sp>
      <p:sp>
        <p:nvSpPr>
          <p:cNvPr id="12" name="QB_5_AN.10_1#8fcb702de.blank?pid=6ef399b37&amp;color=0,55,96&amp;vpa=5&amp;vtp=1&amp;bbb=1"/>
          <p:cNvSpPr/>
          <p:nvPr/>
        </p:nvSpPr>
        <p:spPr>
          <a:xfrm>
            <a:off x="1690338" y="3633590"/>
            <a:ext cx="9372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ufficient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f4e280dc7?pid=947341f1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11_1#f4297f2a3?pid=f4e280dc7&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mankind.</a:t>
            </a:r>
            <a:endParaRPr lang="en-US" altLang="zh-CN" sz="1800" dirty="0"/>
          </a:p>
        </p:txBody>
      </p:sp>
      <p:sp>
        <p:nvSpPr>
          <p:cNvPr id="4" name="QB_5_AN.12_1#f4297f2a3.blank?pid=f4e280dc7&amp;color=0,55,96&amp;vpa=6&amp;vtp=1&amp;bbb=1"/>
          <p:cNvSpPr/>
          <p:nvPr/>
        </p:nvSpPr>
        <p:spPr>
          <a:xfrm>
            <a:off x="4172426" y="196310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events</a:t>
            </a:r>
            <a:endParaRPr lang="en-US" altLang="zh-CN" dirty="0"/>
          </a:p>
        </p:txBody>
      </p:sp>
      <p:sp>
        <p:nvSpPr>
          <p:cNvPr id="5" name="QB_5_AS.13_1#f4297f2a3?pid=f4e280dc7&amp;color=0,55,96&amp;vtp=1&amp;bbb=1"/>
          <p:cNvSpPr/>
          <p:nvPr/>
        </p:nvSpPr>
        <p:spPr>
          <a:xfrm>
            <a:off x="502920" y="241052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of+the+形容词最高级+可数名词复数”为固定搭配，意为“最</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之一”。</a:t>
            </a:r>
            <a:endParaRPr lang="en-US" altLang="zh-CN" sz="1800" dirty="0"/>
          </a:p>
        </p:txBody>
      </p:sp>
      <p:sp>
        <p:nvSpPr>
          <p:cNvPr id="6" name="QB_5_BD.14_1#b9a1d347c?pid=f4e280dc7&amp;color=0,55,96&amp;vtp=1&amp;bbb=1"/>
          <p:cNvSpPr/>
          <p:nvPr/>
        </p:nvSpPr>
        <p:spPr>
          <a:xfrm>
            <a:off x="502920" y="28162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2.Seize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（regret）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p:txBody>
      </p:sp>
      <p:sp>
        <p:nvSpPr>
          <p:cNvPr id="7" name="QB_5_AN.15_1#b9a1d347c.blank?pid=f4e280dc7&amp;color=0,55,96&amp;vpa=7&amp;vtp=1&amp;bbb=1"/>
          <p:cNvSpPr/>
          <p:nvPr/>
        </p:nvSpPr>
        <p:spPr>
          <a:xfrm>
            <a:off x="3962876" y="2752153"/>
            <a:ext cx="11699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regret</a:t>
            </a:r>
            <a:endParaRPr lang="en-US" altLang="zh-CN" dirty="0"/>
          </a:p>
        </p:txBody>
      </p:sp>
      <p:sp>
        <p:nvSpPr>
          <p:cNvPr id="8" name="QB_5_AS.16_1#b9a1d347c?pid=f4e280dc7&amp;color=0,55,96&amp;vtp=1&amp;bbb=1&amp;hb=1"/>
          <p:cNvSpPr/>
          <p:nvPr/>
        </p:nvSpPr>
        <p:spPr>
          <a:xfrm>
            <a:off x="502920" y="322707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句意为：抓住机会，否则你会后悔的。本句为“祈使句+otherwise+陈述句”结构</a:t>
            </a:r>
            <a:r>
              <a:rPr lang="en-US" altLang="zh-CN" sz="1800" b="0" i="0">
                <a:solidFill>
                  <a:srgbClr val="003760"/>
                </a:solidFill>
                <a:latin typeface="Times New Roman" pitchFamily="34" charset="0"/>
                <a:ea typeface="微软雅黑" pitchFamily="34" charset="-122"/>
                <a:cs typeface="Times New Roman" pitchFamily="34" charset="-120"/>
              </a:rPr>
              <a:t>，陈述句多用一般将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来时</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9" name="QB_5_BD.17_1#b863b9afd?pid=f4e280dc7&amp;color=0,55,96&amp;vtp=1&amp;bbb=1"/>
          <p:cNvSpPr/>
          <p:nvPr/>
        </p:nvSpPr>
        <p:spPr>
          <a:xfrm>
            <a:off x="502920" y="405453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stated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1950s.</a:t>
            </a:r>
            <a:endParaRPr lang="en-US" altLang="zh-CN" sz="1800" dirty="0"/>
          </a:p>
        </p:txBody>
      </p:sp>
      <p:sp>
        <p:nvSpPr>
          <p:cNvPr id="10" name="QB_5_AN.18_1#b863b9afd.blank?pid=f4e280dc7&amp;color=0,55,96&amp;vpa=8&amp;vtp=1&amp;bbb=1"/>
          <p:cNvSpPr/>
          <p:nvPr/>
        </p:nvSpPr>
        <p:spPr>
          <a:xfrm>
            <a:off x="4864576" y="4003103"/>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otherwise</a:t>
            </a:r>
            <a:endParaRPr lang="en-US" altLang="zh-CN" dirty="0"/>
          </a:p>
        </p:txBody>
      </p:sp>
      <p:sp>
        <p:nvSpPr>
          <p:cNvPr id="11" name="QB_5_AS.19_1#b863b9afd?pid=f4e280dc7&amp;color=0,55,96&amp;vtp=1&amp;bbb=1"/>
          <p:cNvSpPr/>
          <p:nvPr/>
        </p:nvSpPr>
        <p:spPr>
          <a:xfrm>
            <a:off x="502920" y="44603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句意为：本书内所有的照片都可以追溯到20世纪50年代，另作说明的除外。</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1">
                                            <p:bg/>
                                          </p:spTgt>
                                        </p:tgtEl>
                                        <p:attrNameLst>
                                          <p:attrName>style.visibility</p:attrName>
                                        </p:attrNameLst>
                                      </p:cBhvr>
                                      <p:to>
                                        <p:strVal val="visible"/>
                                      </p:to>
                                    </p:set>
                                    <p:animEffect transition="in" filter="fade">
                                      <p:cBhvr>
                                        <p:cTn id="50" dur="500"/>
                                        <p:tgtEl>
                                          <p:spTgt spid="11">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
                                            <p:txEl>
                                              <p:pRg st="0" end="0"/>
                                            </p:txEl>
                                          </p:spTgt>
                                        </p:tgtEl>
                                        <p:attrNameLst>
                                          <p:attrName>style.visibility</p:attrName>
                                        </p:attrNameLst>
                                      </p:cBhvr>
                                      <p:to>
                                        <p:strVal val="visible"/>
                                      </p:to>
                                    </p:set>
                                    <p:animEffect transition="in" filter="fade">
                                      <p:cBhvr>
                                        <p:cTn id="5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20_1#5761d16f7?pid=f4e280dc7&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kids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a:t>
            </a:r>
            <a:endParaRPr lang="en-US" altLang="zh-CN" sz="1800" dirty="0"/>
          </a:p>
        </p:txBody>
      </p:sp>
      <p:sp>
        <p:nvSpPr>
          <p:cNvPr id="3" name="QB_5_AN.21_1#5761d16f7.blank?pid=f4e280dc7&amp;color=0,55,96&amp;mp=1&amp;vpa=9&amp;vtp=1&amp;bbb=1"/>
          <p:cNvSpPr/>
          <p:nvPr/>
        </p:nvSpPr>
        <p:spPr>
          <a:xfrm>
            <a:off x="7620475" y="1457325"/>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from</a:t>
            </a:r>
            <a:endParaRPr lang="en-US" altLang="zh-CN" dirty="0"/>
          </a:p>
        </p:txBody>
      </p:sp>
      <p:sp>
        <p:nvSpPr>
          <p:cNvPr id="4" name="QB_5_AS.22_1#5761d16f7?pid=f4e280dc7&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为固定搭配，意为“保护</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免受</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5" name="QB_5_BD.23_1#284eadcc4?pid=f4e280dc7&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upbringing,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fantastic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childhood.</a:t>
            </a:r>
            <a:endParaRPr lang="en-US" altLang="zh-CN" sz="1800" dirty="0"/>
          </a:p>
        </p:txBody>
      </p:sp>
      <p:sp>
        <p:nvSpPr>
          <p:cNvPr id="6" name="QB_5_AN.24_1#284eadcc4.blank?pid=f4e280dc7&amp;color=0,55,96&amp;vpa=10&amp;vtp=1&amp;bbb=1"/>
          <p:cNvSpPr/>
          <p:nvPr/>
        </p:nvSpPr>
        <p:spPr>
          <a:xfrm>
            <a:off x="3077432" y="2262568"/>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sheltered</a:t>
            </a:r>
            <a:endParaRPr lang="en-US" altLang="zh-CN" dirty="0"/>
          </a:p>
        </p:txBody>
      </p:sp>
      <p:sp>
        <p:nvSpPr>
          <p:cNvPr id="7" name="QB_5_AS.25_1#284eadcc4?pid=f4e280dc7&amp;color=0,55,96&amp;vtp=1&amp;bbb=1&amp;hb=1"/>
          <p:cNvSpPr/>
          <p:nvPr/>
        </p:nvSpPr>
        <p:spPr>
          <a:xfrm>
            <a:off x="502920" y="272478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设空处作定语，修饰upbringing，应用形容词形式；根据语境可知，此处表示“备受呵护的</a:t>
            </a:r>
            <a:r>
              <a:rPr lang="en-US" altLang="zh-CN" sz="1800" b="0" i="0">
                <a:solidFill>
                  <a:srgbClr val="003760"/>
                </a:solidFill>
                <a:latin typeface="Times New Roman" pitchFamily="34" charset="0"/>
                <a:ea typeface="微软雅黑" pitchFamily="34" charset="-122"/>
                <a:cs typeface="Times New Roman" pitchFamily="34" charset="-120"/>
              </a:rPr>
              <a:t>”，故填</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sheltered</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5227bd0c3?pid=947341f1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三、完成句子。</a:t>
            </a:r>
            <a:endParaRPr lang="en-US" altLang="zh-CN" sz="2200" dirty="0"/>
          </a:p>
        </p:txBody>
      </p:sp>
      <p:sp>
        <p:nvSpPr>
          <p:cNvPr id="3" name="QB_5_BD.26_1#40e303d59?sp=1&amp;pid=5227bd0c3&amp;color=0,55,96&amp;vtp=1&amp;bb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1.我正要去做晚饭，这时电话响了。</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supper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telephone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a:t>
            </a:r>
            <a:endParaRPr lang="en-US" altLang="zh-CN" sz="1800" dirty="0"/>
          </a:p>
        </p:txBody>
      </p:sp>
      <p:sp>
        <p:nvSpPr>
          <p:cNvPr id="4" name="QB_5_AN.27_1#40e303d59.blank?pid=5227bd0c3&amp;color=0,55,96&amp;vpa=11&amp;vtp=1&amp;bbb=1"/>
          <p:cNvSpPr/>
          <p:nvPr/>
        </p:nvSpPr>
        <p:spPr>
          <a:xfrm>
            <a:off x="698976" y="2376290"/>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endParaRPr lang="en-US" altLang="zh-CN" dirty="0"/>
          </a:p>
        </p:txBody>
      </p:sp>
      <p:sp>
        <p:nvSpPr>
          <p:cNvPr id="5" name="QB_5_AN.28_1#40e303d59.blank?pid=5227bd0c3&amp;color=0,55,96&amp;vpa=12&amp;vtp=1&amp;bbb=1"/>
          <p:cNvSpPr/>
          <p:nvPr/>
        </p:nvSpPr>
        <p:spPr>
          <a:xfrm>
            <a:off x="1359376" y="237629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about</a:t>
            </a:r>
            <a:endParaRPr lang="en-US" altLang="zh-CN" dirty="0"/>
          </a:p>
        </p:txBody>
      </p:sp>
      <p:sp>
        <p:nvSpPr>
          <p:cNvPr id="6" name="QB_5_AN.29_1#40e303d59.blank?pid=5227bd0c3&amp;color=0,55,96&amp;vpa=13&amp;vtp=1&amp;bbb=1"/>
          <p:cNvSpPr/>
          <p:nvPr/>
        </p:nvSpPr>
        <p:spPr>
          <a:xfrm>
            <a:off x="2159476" y="237629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7" name="QB_5_AN.30_1#40e303d59.blank?pid=5227bd0c3&amp;color=0,55,96&amp;vpa=14&amp;vtp=1&amp;bbb=1"/>
          <p:cNvSpPr/>
          <p:nvPr/>
        </p:nvSpPr>
        <p:spPr>
          <a:xfrm>
            <a:off x="2654776" y="237629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cook</a:t>
            </a:r>
            <a:endParaRPr lang="en-US" altLang="zh-CN" dirty="0"/>
          </a:p>
        </p:txBody>
      </p:sp>
      <p:sp>
        <p:nvSpPr>
          <p:cNvPr id="8" name="QB_5_AN.31_1#40e303d59.blank?pid=5227bd0c3&amp;color=0,55,96&amp;vpa=15&amp;vtp=1&amp;bbb=1"/>
          <p:cNvSpPr/>
          <p:nvPr/>
        </p:nvSpPr>
        <p:spPr>
          <a:xfrm>
            <a:off x="4559776" y="237629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when</a:t>
            </a:r>
            <a:endParaRPr lang="en-US" altLang="zh-CN" dirty="0"/>
          </a:p>
        </p:txBody>
      </p:sp>
      <p:sp>
        <p:nvSpPr>
          <p:cNvPr id="9" name="QB_5_BD.32_1#5ee8bba6f?sp=1&amp;pid=5227bd0c3&amp;color=0,55,96&amp;vtp=1&amp;bbb=1"/>
          <p:cNvSpPr/>
          <p:nvPr/>
        </p:nvSpPr>
        <p:spPr>
          <a:xfrm>
            <a:off x="502920" y="28295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2.医生建议我住在空气新鲜的地方。</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live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10" name="QB_5_AN.33_1#5ee8bba6f.blank?pid=5227bd0c3&amp;color=0,55,96&amp;vpa=16&amp;vtp=1&amp;bbb=1"/>
          <p:cNvSpPr/>
          <p:nvPr/>
        </p:nvSpPr>
        <p:spPr>
          <a:xfrm>
            <a:off x="3645376" y="3197224"/>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1" name="QB_5_AN.34_1#5ee8bba6f.blank?pid=5227bd0c3&amp;color=0,55,96&amp;vpa=17&amp;vtp=1&amp;bbb=1"/>
          <p:cNvSpPr/>
          <p:nvPr/>
        </p:nvSpPr>
        <p:spPr>
          <a:xfrm>
            <a:off x="4521676" y="3197224"/>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12" name="QB_5_AN.35_1#5ee8bba6f.blank?pid=5227bd0c3&amp;color=0,55,96&amp;vpa=18&amp;vtp=1&amp;bbb=1"/>
          <p:cNvSpPr/>
          <p:nvPr/>
        </p:nvSpPr>
        <p:spPr>
          <a:xfrm>
            <a:off x="5118576" y="3197224"/>
            <a:ext cx="407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air</a:t>
            </a:r>
            <a:endParaRPr lang="en-US" altLang="zh-CN" dirty="0"/>
          </a:p>
        </p:txBody>
      </p:sp>
      <p:sp>
        <p:nvSpPr>
          <p:cNvPr id="13" name="QB_5_AN.36_1#5ee8bba6f.blank?pid=5227bd0c3&amp;color=0,55,96&amp;vpa=19&amp;vtp=1&amp;bbb=1"/>
          <p:cNvSpPr/>
          <p:nvPr/>
        </p:nvSpPr>
        <p:spPr>
          <a:xfrm>
            <a:off x="5677376" y="3197224"/>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endParaRPr lang="en-US" altLang="zh-CN" dirty="0"/>
          </a:p>
        </p:txBody>
      </p:sp>
      <p:sp>
        <p:nvSpPr>
          <p:cNvPr id="14" name="QB_5_AN.37_1#5ee8bba6f.blank?pid=5227bd0c3&amp;color=0,55,96&amp;vpa=20&amp;vtp=1&amp;bbb=1"/>
          <p:cNvSpPr/>
          <p:nvPr/>
        </p:nvSpPr>
        <p:spPr>
          <a:xfrm>
            <a:off x="6147276" y="3197224"/>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fresh</a:t>
            </a:r>
            <a:endParaRPr lang="en-US" altLang="zh-CN" dirty="0"/>
          </a:p>
        </p:txBody>
      </p:sp>
      <p:sp>
        <p:nvSpPr>
          <p:cNvPr id="15" name="QB_5_BD.38_1#f1f9eca2d?sp=1&amp;pid=5227bd0c3&amp;color=0,55,96&amp;vtp=1&amp;bbb=1"/>
          <p:cNvSpPr/>
          <p:nvPr/>
        </p:nvSpPr>
        <p:spPr>
          <a:xfrm>
            <a:off x="502920" y="364934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3.一栋高楼建在曾经是一个公园的地方。</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place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park.</a:t>
            </a:r>
            <a:endParaRPr lang="en-US" altLang="zh-CN" sz="1800" dirty="0"/>
          </a:p>
        </p:txBody>
      </p:sp>
      <p:sp>
        <p:nvSpPr>
          <p:cNvPr id="16" name="QB_5_AN.39_1#f1f9eca2d.blank?pid=5227bd0c3&amp;color=0,55,96&amp;vpa=21&amp;vtp=1&amp;bbb=1"/>
          <p:cNvSpPr/>
          <p:nvPr/>
        </p:nvSpPr>
        <p:spPr>
          <a:xfrm>
            <a:off x="4369276" y="4017010"/>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7" name="QB_5_AN.40_1#f1f9eca2d.blank?pid=5227bd0c3&amp;color=0,55,96&amp;vpa=22&amp;vtp=1&amp;bbb=1"/>
          <p:cNvSpPr/>
          <p:nvPr/>
        </p:nvSpPr>
        <p:spPr>
          <a:xfrm>
            <a:off x="5270976" y="4017010"/>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there</a:t>
            </a:r>
            <a:endParaRPr lang="en-US" altLang="zh-CN" dirty="0"/>
          </a:p>
        </p:txBody>
      </p:sp>
      <p:sp>
        <p:nvSpPr>
          <p:cNvPr id="18" name="QB_5_AN.41_1#f1f9eca2d.blank?pid=5227bd0c3&amp;color=0,55,96&amp;vpa=23&amp;vtp=1&amp;bbb=1"/>
          <p:cNvSpPr/>
          <p:nvPr/>
        </p:nvSpPr>
        <p:spPr>
          <a:xfrm>
            <a:off x="6032976" y="401701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used</a:t>
            </a:r>
            <a:endParaRPr lang="en-US" altLang="zh-CN" dirty="0"/>
          </a:p>
        </p:txBody>
      </p:sp>
      <p:sp>
        <p:nvSpPr>
          <p:cNvPr id="19" name="QB_5_AN.42_1#f1f9eca2d.blank?pid=5227bd0c3&amp;color=0,55,96&amp;vpa=24&amp;vtp=1&amp;bbb=1"/>
          <p:cNvSpPr/>
          <p:nvPr/>
        </p:nvSpPr>
        <p:spPr>
          <a:xfrm>
            <a:off x="6731475" y="401701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20" name="QB_5_AN.43_1#f1f9eca2d.blank?pid=5227bd0c3&amp;color=0,55,96&amp;vpa=25&amp;vtp=1&amp;bbb=1"/>
          <p:cNvSpPr/>
          <p:nvPr/>
        </p:nvSpPr>
        <p:spPr>
          <a:xfrm>
            <a:off x="7226775" y="4017010"/>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endParaRPr lang="en-US" altLang="zh-CN" dirty="0"/>
          </a:p>
        </p:txBody>
      </p:sp>
      <p:sp>
        <p:nvSpPr>
          <p:cNvPr id="21" name="QB_5_BD.44_1#2f1d343b5?sp=1&amp;pid=5227bd0c3&amp;color=0,55,96&amp;vtp=1&amp;bbb=1"/>
          <p:cNvSpPr/>
          <p:nvPr/>
        </p:nvSpPr>
        <p:spPr>
          <a:xfrm>
            <a:off x="502920" y="446913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4.无论在学习上遇到什么困难，你都要设法去克服它们。</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endParaRPr lang="en-US" altLang="zh-CN" sz="1800" dirty="0"/>
          </a:p>
        </p:txBody>
      </p:sp>
      <p:sp>
        <p:nvSpPr>
          <p:cNvPr id="22" name="QB_5_AN.45_1#2f1d343b5.blank?pid=5227bd0c3&amp;color=0,55,96&amp;vpa=26&amp;vtp=1&amp;bbb=1"/>
          <p:cNvSpPr/>
          <p:nvPr/>
        </p:nvSpPr>
        <p:spPr>
          <a:xfrm>
            <a:off x="521176" y="4836795"/>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Whatever</a:t>
            </a:r>
            <a:endParaRPr lang="en-US" altLang="zh-CN" dirty="0"/>
          </a:p>
        </p:txBody>
      </p:sp>
      <p:sp>
        <p:nvSpPr>
          <p:cNvPr id="23" name="QB_5_AN.46_1#2f1d343b5.blank?pid=5227bd0c3&amp;color=0,55,96&amp;vpa=27&amp;vtp=1&amp;bbb=1"/>
          <p:cNvSpPr/>
          <p:nvPr/>
        </p:nvSpPr>
        <p:spPr>
          <a:xfrm>
            <a:off x="1740376" y="4836795"/>
            <a:ext cx="11531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difficulties</a:t>
            </a:r>
            <a:endParaRPr lang="en-US" altLang="zh-CN" dirty="0"/>
          </a:p>
        </p:txBody>
      </p:sp>
      <p:sp>
        <p:nvSpPr>
          <p:cNvPr id="24" name="QB_5_AN.47_1#2f1d343b5.blank?pid=5227bd0c3&amp;color=0,55,96&amp;vpa=28&amp;vtp=1&amp;bbb=1"/>
          <p:cNvSpPr/>
          <p:nvPr/>
        </p:nvSpPr>
        <p:spPr>
          <a:xfrm>
            <a:off x="3023076" y="4824095"/>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you</a:t>
            </a:r>
            <a:endParaRPr lang="en-US" altLang="zh-CN" dirty="0"/>
          </a:p>
        </p:txBody>
      </p:sp>
      <p:sp>
        <p:nvSpPr>
          <p:cNvPr id="25" name="QB_5_AN.48_1#2f1d343b5.blank?pid=5227bd0c3&amp;color=0,55,96&amp;vpa=29&amp;vtp=1&amp;bbb=1"/>
          <p:cNvSpPr/>
          <p:nvPr/>
        </p:nvSpPr>
        <p:spPr>
          <a:xfrm>
            <a:off x="3721576" y="4836795"/>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meet</a:t>
            </a:r>
            <a:endParaRPr lang="en-US" altLang="zh-CN" dirty="0"/>
          </a:p>
        </p:txBody>
      </p:sp>
      <p:sp>
        <p:nvSpPr>
          <p:cNvPr id="26" name="QB_5_BD.49_1#6777108f0?sp=1&amp;pid=5227bd0c3&amp;color=0,55,96&amp;vtp=1&amp;bbb=1"/>
          <p:cNvSpPr/>
          <p:nvPr/>
        </p:nvSpPr>
        <p:spPr>
          <a:xfrm>
            <a:off x="502920" y="528891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5.不管你在哪里，你都要了解当地的习俗。</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customs.</a:t>
            </a:r>
            <a:endParaRPr lang="en-US" altLang="zh-CN" sz="1800" dirty="0"/>
          </a:p>
        </p:txBody>
      </p:sp>
      <p:sp>
        <p:nvSpPr>
          <p:cNvPr id="27" name="QB_5_AN.50_1#6777108f0.blank?pid=5227bd0c3&amp;color=0,55,96&amp;vpa=30&amp;vtp=1&amp;bbb=1"/>
          <p:cNvSpPr/>
          <p:nvPr/>
        </p:nvSpPr>
        <p:spPr>
          <a:xfrm>
            <a:off x="483076" y="5656580"/>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No</a:t>
            </a:r>
            <a:endParaRPr lang="en-US" altLang="zh-CN" dirty="0"/>
          </a:p>
        </p:txBody>
      </p:sp>
      <p:sp>
        <p:nvSpPr>
          <p:cNvPr id="28" name="QB_5_AN.51_1#6777108f0.blank?pid=5227bd0c3&amp;color=0,55,96&amp;vpa=31&amp;vtp=1&amp;bbb=1"/>
          <p:cNvSpPr/>
          <p:nvPr/>
        </p:nvSpPr>
        <p:spPr>
          <a:xfrm>
            <a:off x="1079976" y="565658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matter</a:t>
            </a:r>
            <a:endParaRPr lang="en-US" altLang="zh-CN" dirty="0"/>
          </a:p>
        </p:txBody>
      </p:sp>
      <p:sp>
        <p:nvSpPr>
          <p:cNvPr id="29" name="QB_5_AN.52_1#6777108f0.blank?pid=5227bd0c3&amp;color=0,55,96&amp;vpa=32&amp;vtp=1&amp;bbb=1"/>
          <p:cNvSpPr/>
          <p:nvPr/>
        </p:nvSpPr>
        <p:spPr>
          <a:xfrm>
            <a:off x="2007076" y="5656580"/>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30" name="QB_5_AN.53_1#6777108f0.blank?pid=5227bd0c3&amp;color=0,55,96&amp;vpa=33&amp;vtp=1&amp;bbb=1"/>
          <p:cNvSpPr/>
          <p:nvPr/>
        </p:nvSpPr>
        <p:spPr>
          <a:xfrm>
            <a:off x="2908776" y="5643880"/>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you</a:t>
            </a:r>
            <a:endParaRPr lang="en-US" altLang="zh-CN" dirty="0"/>
          </a:p>
        </p:txBody>
      </p:sp>
      <p:sp>
        <p:nvSpPr>
          <p:cNvPr id="31" name="QB_5_AN.54_1#6777108f0.blank?pid=5227bd0c3&amp;color=0,55,96&amp;vpa=34&amp;vtp=1&amp;bbb=1"/>
          <p:cNvSpPr/>
          <p:nvPr/>
        </p:nvSpPr>
        <p:spPr>
          <a:xfrm>
            <a:off x="3569176" y="5656580"/>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0" grpId="0" build="p" animBg="1"/>
      <p:bldP spid="22" grpId="0" build="p" animBg="1"/>
      <p:bldP spid="23" grpId="0" build="p" animBg="1"/>
      <p:bldP spid="24" grpId="0" build="p" animBg="1"/>
      <p:bldP spid="25" grpId="0" build="p" animBg="1"/>
      <p:bldP spid="27" grpId="0" build="p" animBg="1"/>
      <p:bldP spid="28" grpId="0" build="p" animBg="1"/>
      <p:bldP spid="29" grpId="0" build="p" animBg="1"/>
      <p:bldP spid="30" grpId="0" build="p" animBg="1"/>
      <p:bldP spid="3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1b14cf266?pid=947341f15&amp;color=0,55,96&amp;vtp=1&amp;bt=1&amp;bbb=1"/>
          <p:cNvSpPr/>
          <p:nvPr/>
        </p:nvSpPr>
        <p:spPr>
          <a:xfrm>
            <a:off x="502920" y="1508760"/>
            <a:ext cx="10570464" cy="436817"/>
          </a:xfrm>
          <a:prstGeom prst="rect">
            <a:avLst/>
          </a:prstGeom>
          <a:noFill/>
          <a:ln/>
        </p:spPr>
        <p:txBody>
          <a:bodyPr wrap="none" lIns="0" tIns="0" rIns="0" bIns="0" rtlCol="0" anchor="t"/>
          <a:lstStyle/>
          <a:p>
            <a:pPr algn="l">
              <a:lnSpc>
                <a:spcPts val="3700"/>
              </a:lnSpc>
            </a:pPr>
            <a:r>
              <a:rPr lang="en-US" altLang="zh-CN" sz="2200" b="1" i="0" dirty="0">
                <a:solidFill>
                  <a:srgbClr val="003760"/>
                </a:solidFill>
                <a:latin typeface="Times New Roman" pitchFamily="34" charset="0"/>
                <a:ea typeface="微软雅黑" pitchFamily="34" charset="-122"/>
                <a:cs typeface="Times New Roman" pitchFamily="34" charset="-120"/>
              </a:rPr>
              <a:t>四、语法填空。</a:t>
            </a:r>
            <a:endParaRPr lang="en-US" altLang="zh-CN" sz="2200" dirty="0"/>
          </a:p>
        </p:txBody>
      </p:sp>
      <p:sp>
        <p:nvSpPr>
          <p:cNvPr id="3" name="QM_5_BD.55_1#f9500b45d?sp=1&amp;pid=1b14cf266&amp;color=0,55,96&amp;vtp=1&amp;bbb=1&amp;hb=1"/>
          <p:cNvSpPr/>
          <p:nvPr/>
        </p:nvSpPr>
        <p:spPr>
          <a:xfrm>
            <a:off x="502920" y="1989702"/>
            <a:ext cx="10570464" cy="11544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Japan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（frighten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when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break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endParaRPr lang="en-US" altLang="zh-CN" dirty="0"/>
          </a:p>
        </p:txBody>
      </p:sp>
      <p:sp>
        <p:nvSpPr>
          <p:cNvPr id="4" name="QM_5_BD.55_2#f9500b45d?sp=1&amp;pid=1b14cf266&amp;color=0,55,96&amp;vtp=1&amp;bbb=1&amp;hb=1"/>
          <p:cNvSpPr/>
          <p:nvPr/>
        </p:nvSpPr>
        <p:spPr>
          <a:xfrm>
            <a:off x="502920" y="3193669"/>
            <a:ext cx="10570464" cy="31864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railways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destroyed,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（injure）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near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volcanoes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（火山）,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earthquakes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bottom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rush</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buildings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earthquake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9.</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endParaRPr lang="en-US" altLang="zh-CN" dirty="0"/>
          </a:p>
        </p:txBody>
      </p:sp>
      <p:sp>
        <p:nvSpPr>
          <p:cNvPr id="5" name="QM_5_AN.56_1#f9500b45d.blank?pid=1b14cf266&amp;color=0,55,96&amp;vpa=35&amp;vtp=1&amp;bbb=1"/>
          <p:cNvSpPr/>
          <p:nvPr/>
        </p:nvSpPr>
        <p:spPr>
          <a:xfrm>
            <a:off x="8126317" y="2353938"/>
            <a:ext cx="1182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frightening</a:t>
            </a:r>
            <a:endParaRPr lang="en-US" altLang="zh-CN" dirty="0"/>
          </a:p>
        </p:txBody>
      </p:sp>
      <p:sp>
        <p:nvSpPr>
          <p:cNvPr id="6" name="QM_5_AN.57_1#f9500b45d.blank?pid=1b14cf266&amp;color=0,55,96&amp;vpa=36&amp;vtp=1&amp;bbb=1"/>
          <p:cNvSpPr/>
          <p:nvPr/>
        </p:nvSpPr>
        <p:spPr>
          <a:xfrm>
            <a:off x="4743926" y="3164205"/>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7" name="QM_5_AN.58_1#f9500b45d.blank?pid=1b14cf266&amp;color=0,55,96&amp;vpa=37&amp;vtp=1&amp;bbb=1"/>
          <p:cNvSpPr/>
          <p:nvPr/>
        </p:nvSpPr>
        <p:spPr>
          <a:xfrm>
            <a:off x="3035776" y="3570605"/>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which</a:t>
            </a:r>
            <a:endParaRPr lang="en-US" altLang="zh-CN" dirty="0"/>
          </a:p>
        </p:txBody>
      </p:sp>
      <p:sp>
        <p:nvSpPr>
          <p:cNvPr id="8" name="QM_5_AN.59_1#f9500b45d.blank?pid=1b14cf266&amp;color=0,55,96&amp;vpa=38&amp;vtp=1&amp;bbb=1"/>
          <p:cNvSpPr/>
          <p:nvPr/>
        </p:nvSpPr>
        <p:spPr>
          <a:xfrm>
            <a:off x="679926" y="3977005"/>
            <a:ext cx="12080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injured</a:t>
            </a:r>
            <a:endParaRPr lang="en-US" altLang="zh-CN" dirty="0"/>
          </a:p>
        </p:txBody>
      </p:sp>
      <p:sp>
        <p:nvSpPr>
          <p:cNvPr id="9" name="QM_5_AN.60_1#f9500b45d.blank?pid=1b14cf266&amp;color=0,55,96&amp;vpa=39&amp;vtp=1&amp;bbb=1"/>
          <p:cNvSpPr/>
          <p:nvPr/>
        </p:nvSpPr>
        <p:spPr>
          <a:xfrm>
            <a:off x="2769076" y="4370705"/>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but/yet</a:t>
            </a:r>
            <a:endParaRPr lang="en-US" altLang="zh-CN" dirty="0"/>
          </a:p>
        </p:txBody>
      </p:sp>
      <p:sp>
        <p:nvSpPr>
          <p:cNvPr id="10" name="QM_5_AN.61_1#f9500b45d.blank?pid=1b14cf266&amp;color=0,55,96&amp;vpa=40&amp;vtp=1&amp;bbb=1"/>
          <p:cNvSpPr/>
          <p:nvPr/>
        </p:nvSpPr>
        <p:spPr>
          <a:xfrm>
            <a:off x="4712176" y="4777105"/>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powerful</a:t>
            </a:r>
            <a:endParaRPr lang="en-US" altLang="zh-CN" dirty="0"/>
          </a:p>
        </p:txBody>
      </p:sp>
      <p:sp>
        <p:nvSpPr>
          <p:cNvPr id="11" name="QM_5_AN.62_1#f9500b45d.blank?pid=1b14cf266&amp;color=0,55,96&amp;vpa=41&amp;vtp=1&amp;bbb=1"/>
          <p:cNvSpPr/>
          <p:nvPr/>
        </p:nvSpPr>
        <p:spPr>
          <a:xfrm>
            <a:off x="7912640" y="5196205"/>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distance</a:t>
            </a:r>
            <a:endParaRPr lang="en-US" altLang="zh-CN" dirty="0"/>
          </a:p>
        </p:txBody>
      </p:sp>
      <p:sp>
        <p:nvSpPr>
          <p:cNvPr id="12" name="QM_5_AN.63_1#f9500b45d.blank?pid=1b14cf266&amp;color=0,55,96&amp;vpa=42&amp;vtp=1&amp;bbb=1"/>
          <p:cNvSpPr/>
          <p:nvPr/>
        </p:nvSpPr>
        <p:spPr>
          <a:xfrm>
            <a:off x="2159476" y="558990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breaking</a:t>
            </a:r>
            <a:endParaRPr lang="en-US" altLang="zh-CN" dirty="0"/>
          </a:p>
        </p:txBody>
      </p:sp>
      <p:sp>
        <p:nvSpPr>
          <p:cNvPr id="13" name="QM_5_AN.64_1#f9500b45d.blank?pid=1b14cf266&amp;color=0,55,96&amp;vpa=43&amp;vtp=1&amp;bbb=1"/>
          <p:cNvSpPr/>
          <p:nvPr/>
        </p:nvSpPr>
        <p:spPr>
          <a:xfrm>
            <a:off x="3664426" y="5987796"/>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itself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1454</Words>
  <Application>Microsoft Office PowerPoint</Application>
  <PresentationFormat>宽屏</PresentationFormat>
  <Paragraphs>205</Paragraphs>
  <Slides>18</Slides>
  <Notes>18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2024-10-09T04:20:41Z</dcterms:created>
  <dcterms:modified xsi:type="dcterms:W3CDTF">2024-10-09T05:25:11Z</dcterms:modified>
  <cp:category/>
  <cp:contentStatus/>
</cp:coreProperties>
</file>